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3" r:id="rId5"/>
    <p:sldId id="260" r:id="rId6"/>
    <p:sldId id="261" r:id="rId7"/>
    <p:sldId id="262" r:id="rId8"/>
    <p:sldId id="259" r:id="rId9"/>
    <p:sldId id="264" r:id="rId10"/>
    <p:sldId id="265" r:id="rId11"/>
    <p:sldId id="266" r:id="rId12"/>
  </p:sldIdLst>
  <p:sldSz cx="9144000" cy="6858000" type="screen4x3"/>
  <p:notesSz cx="6858000" cy="9144000"/>
  <p:defaultTextStyle>
    <a:defPPr>
      <a:defRPr lang="de-DE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3172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1320" y="4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428596" y="4000504"/>
            <a:ext cx="6429420" cy="1112835"/>
          </a:xfrm>
        </p:spPr>
        <p:txBody>
          <a:bodyPr/>
          <a:lstStyle>
            <a:lvl1pPr algn="l">
              <a:defRPr/>
            </a:lvl1pPr>
          </a:lstStyle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428596" y="5214950"/>
            <a:ext cx="6400800" cy="1000132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dirty="0" smtClean="0"/>
              <a:t>Formatvorlage des Untertitelmasters durch Klicken bearbeiten</a:t>
            </a:r>
            <a:endParaRPr lang="de-DE" dirty="0"/>
          </a:p>
        </p:txBody>
      </p:sp>
      <p:sp>
        <p:nvSpPr>
          <p:cNvPr id="5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D81B3A-292B-4791-8A73-200E2560705A}" type="datetimeFigureOut">
              <a:rPr lang="de-DE"/>
              <a:pPr>
                <a:defRPr/>
              </a:pPr>
              <a:t>21.10.2020</a:t>
            </a:fld>
            <a:endParaRPr lang="de-DE"/>
          </a:p>
        </p:txBody>
      </p:sp>
      <p:sp>
        <p:nvSpPr>
          <p:cNvPr id="6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0C6B7306-7023-48BB-8A82-54C5488C9498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41450800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E45798-FA60-4537-ACA0-FE75D12CB5DE}" type="datetimeFigureOut">
              <a:rPr lang="de-DE"/>
              <a:pPr>
                <a:defRPr/>
              </a:pPr>
              <a:t>21.10.2020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340AA2-2B5F-41A7-8D26-4BBFF6CE0B04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9733707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DFE65D-A519-4556-9986-71D9FFD636BB}" type="datetimeFigureOut">
              <a:rPr lang="de-DE"/>
              <a:pPr>
                <a:defRPr/>
              </a:pPr>
              <a:t>21.10.2020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6D1170-1604-4D16-A585-CAF158DDCB4B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12094209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CAB3AE-CAFF-4193-A8A1-3C9D9CEBEC05}" type="datetimeFigureOut">
              <a:rPr lang="de-DE"/>
              <a:pPr>
                <a:defRPr/>
              </a:pPr>
              <a:t>21.10.2020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4AE038-FFAD-41AE-82BA-1246C6F29E53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3045107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9374F3-47D8-4849-9294-76CC206B4B1C}" type="datetimeFigureOut">
              <a:rPr lang="de-DE"/>
              <a:pPr>
                <a:defRPr/>
              </a:pPr>
              <a:t>21.10.2020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B9312A-6F14-4647-BF6B-8A542A120240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20144920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F1CD1D-80CA-4ABE-BC98-32AF54430CCA}" type="datetimeFigureOut">
              <a:rPr lang="de-DE"/>
              <a:pPr>
                <a:defRPr/>
              </a:pPr>
              <a:t>21.10.2020</a:t>
            </a:fld>
            <a:endParaRPr lang="de-DE"/>
          </a:p>
        </p:txBody>
      </p:sp>
      <p:sp>
        <p:nvSpPr>
          <p:cNvPr id="6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483DFA-14AE-43A7-8408-9E9A1DECC7BF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12395624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2D2D66-FEA4-4AC0-B133-B26A8C318A5E}" type="datetimeFigureOut">
              <a:rPr lang="de-DE"/>
              <a:pPr>
                <a:defRPr/>
              </a:pPr>
              <a:t>21.10.2020</a:t>
            </a:fld>
            <a:endParaRPr lang="de-DE"/>
          </a:p>
        </p:txBody>
      </p:sp>
      <p:sp>
        <p:nvSpPr>
          <p:cNvPr id="8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9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784C5E-B052-429F-AA5C-F0240B31C78F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17945081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8D0F3C-601C-4ACD-B151-C883AD3297AE}" type="datetimeFigureOut">
              <a:rPr lang="de-DE"/>
              <a:pPr>
                <a:defRPr/>
              </a:pPr>
              <a:t>21.10.2020</a:t>
            </a:fld>
            <a:endParaRPr lang="de-DE"/>
          </a:p>
        </p:txBody>
      </p:sp>
      <p:sp>
        <p:nvSpPr>
          <p:cNvPr id="4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95B1B4-35F2-446C-9751-D2FEE1314BB1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11436688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5B441E-76EB-4B92-A28C-8DC6244CC4E8}" type="datetimeFigureOut">
              <a:rPr lang="de-DE"/>
              <a:pPr>
                <a:defRPr/>
              </a:pPr>
              <a:t>21.10.2020</a:t>
            </a:fld>
            <a:endParaRPr lang="de-DE"/>
          </a:p>
        </p:txBody>
      </p:sp>
      <p:sp>
        <p:nvSpPr>
          <p:cNvPr id="3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4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93086A-A023-434C-8B57-DE5B74A20B32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26261020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5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1D6348-DDAE-4C63-A0F9-1D5FDBBEE894}" type="datetimeFigureOut">
              <a:rPr lang="de-DE"/>
              <a:pPr>
                <a:defRPr/>
              </a:pPr>
              <a:t>21.10.2020</a:t>
            </a:fld>
            <a:endParaRPr lang="de-DE"/>
          </a:p>
        </p:txBody>
      </p:sp>
      <p:sp>
        <p:nvSpPr>
          <p:cNvPr id="6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13B670-5CCB-42D9-95DF-8C2ADD8EA614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6640340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DE" noProof="0" smtClean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5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7EDBB9-3089-46DF-818E-EFFF293D2357}" type="datetimeFigureOut">
              <a:rPr lang="de-DE"/>
              <a:pPr>
                <a:defRPr/>
              </a:pPr>
              <a:t>21.10.2020</a:t>
            </a:fld>
            <a:endParaRPr lang="de-DE"/>
          </a:p>
        </p:txBody>
      </p:sp>
      <p:sp>
        <p:nvSpPr>
          <p:cNvPr id="6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AF94DE-589A-4752-BCE2-6245DB390B6A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38682059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Grafik 1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Titelplatzhalter 1"/>
          <p:cNvSpPr>
            <a:spLocks noGrp="1"/>
          </p:cNvSpPr>
          <p:nvPr>
            <p:ph type="title"/>
          </p:nvPr>
        </p:nvSpPr>
        <p:spPr bwMode="auto">
          <a:xfrm>
            <a:off x="428625" y="1571625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 smtClean="0"/>
              <a:t>Titelmasterformat durch Klicken bearbeiten</a:t>
            </a:r>
          </a:p>
        </p:txBody>
      </p:sp>
      <p:sp>
        <p:nvSpPr>
          <p:cNvPr id="1028" name="Textplatzhalter 2"/>
          <p:cNvSpPr>
            <a:spLocks noGrp="1"/>
          </p:cNvSpPr>
          <p:nvPr>
            <p:ph type="body" idx="1"/>
          </p:nvPr>
        </p:nvSpPr>
        <p:spPr bwMode="auto">
          <a:xfrm>
            <a:off x="457200" y="2786063"/>
            <a:ext cx="8229600" cy="334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 smtClean="0"/>
              <a:t>Textmasterformate durch Klicken bearbeiten</a:t>
            </a:r>
          </a:p>
          <a:p>
            <a:pPr lvl="1"/>
            <a:r>
              <a:rPr lang="de-DE" altLang="de-DE" smtClean="0"/>
              <a:t>Zweite Ebene</a:t>
            </a:r>
          </a:p>
          <a:p>
            <a:pPr lvl="2"/>
            <a:r>
              <a:rPr lang="de-DE" altLang="de-DE" smtClean="0"/>
              <a:t>Dritte Ebene</a:t>
            </a:r>
          </a:p>
          <a:p>
            <a:pPr lvl="3"/>
            <a:r>
              <a:rPr lang="de-DE" altLang="de-DE" smtClean="0"/>
              <a:t>Vierte Ebene</a:t>
            </a:r>
          </a:p>
          <a:p>
            <a:pPr lvl="4"/>
            <a:r>
              <a:rPr lang="de-DE" altLang="de-DE" smtClean="0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33F3ABF1-1C52-4CE8-84DA-005BB7EE9F7C}" type="datetimeFigureOut">
              <a:rPr lang="de-DE"/>
              <a:pPr>
                <a:defRPr/>
              </a:pPr>
              <a:t>21.10.2020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B4C9B449-7507-4B18-9F14-9D0F3EF3E043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73" r:id="rId2"/>
    <p:sldLayoutId id="2147483674" r:id="rId3"/>
    <p:sldLayoutId id="2147483675" r:id="rId4"/>
    <p:sldLayoutId id="2147483676" r:id="rId5"/>
    <p:sldLayoutId id="2147483677" r:id="rId6"/>
    <p:sldLayoutId id="2147483678" r:id="rId7"/>
    <p:sldLayoutId id="2147483679" r:id="rId8"/>
    <p:sldLayoutId id="2147483680" r:id="rId9"/>
    <p:sldLayoutId id="2147483681" r:id="rId10"/>
    <p:sldLayoutId id="2147483682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rgbClr val="E31726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E31726"/>
          </a:solidFill>
          <a:latin typeface="Calibri" panose="020F050202020403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E31726"/>
          </a:solidFill>
          <a:latin typeface="Calibri" panose="020F050202020403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E31726"/>
          </a:solidFill>
          <a:latin typeface="Calibri" panose="020F050202020403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E31726"/>
          </a:solidFill>
          <a:latin typeface="Calibri" panose="020F050202020403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rgbClr val="E31726"/>
          </a:solidFill>
          <a:latin typeface="Calibri" panose="020F050202020403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rgbClr val="E31726"/>
          </a:solidFill>
          <a:latin typeface="Calibri" panose="020F050202020403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rgbClr val="E31726"/>
          </a:solidFill>
          <a:latin typeface="Calibri" panose="020F050202020403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rgbClr val="E31726"/>
          </a:solidFill>
          <a:latin typeface="Calibri" panose="020F050202020403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E31726"/>
        </a:buClr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E31726"/>
        </a:buClr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E31726"/>
        </a:buClr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E31726"/>
        </a:buClr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E31726"/>
        </a:buClr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https://indiagerexchange.home.blog/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el 1"/>
          <p:cNvSpPr>
            <a:spLocks noGrp="1"/>
          </p:cNvSpPr>
          <p:nvPr>
            <p:ph type="ctrTitle"/>
          </p:nvPr>
        </p:nvSpPr>
        <p:spPr>
          <a:xfrm>
            <a:off x="414337" y="4111228"/>
            <a:ext cx="7974087" cy="1112838"/>
          </a:xfrm>
        </p:spPr>
        <p:txBody>
          <a:bodyPr/>
          <a:lstStyle/>
          <a:p>
            <a:pPr eaLnBrk="1" hangingPunct="1"/>
            <a:r>
              <a:rPr lang="de-DE" altLang="de-DE" sz="4000" dirty="0" smtClean="0"/>
              <a:t>Öffentlichkeitsarbeit der Bundes-ESG</a:t>
            </a:r>
            <a:endParaRPr lang="de-DE" altLang="de-DE" sz="4000" dirty="0" smtClean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428625" y="5445224"/>
            <a:ext cx="6400800" cy="769839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de-DE" dirty="0" smtClean="0">
                <a:solidFill>
                  <a:schemeClr val="tx1"/>
                </a:solidFill>
              </a:rPr>
              <a:t>Ein Überblick</a:t>
            </a:r>
            <a:endParaRPr lang="de-DE" dirty="0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28625" y="1268761"/>
            <a:ext cx="8229600" cy="1008112"/>
          </a:xfrm>
        </p:spPr>
        <p:txBody>
          <a:bodyPr/>
          <a:lstStyle/>
          <a:p>
            <a:r>
              <a:rPr lang="de-DE" dirty="0" err="1" smtClean="0"/>
              <a:t>print</a:t>
            </a:r>
            <a:endParaRPr lang="de-DE" dirty="0"/>
          </a:p>
        </p:txBody>
      </p:sp>
      <p:pic>
        <p:nvPicPr>
          <p:cNvPr id="3" name="Inhaltsplatzhalter 2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0192" y="1805649"/>
            <a:ext cx="2544360" cy="3705225"/>
          </a:xfrm>
        </p:spPr>
      </p:pic>
      <p:pic>
        <p:nvPicPr>
          <p:cNvPr id="4" name="Grafik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9276" y="2291403"/>
            <a:ext cx="3179635" cy="4566597"/>
          </a:xfrm>
          <a:prstGeom prst="rect">
            <a:avLst/>
          </a:prstGeom>
        </p:spPr>
      </p:pic>
      <p:pic>
        <p:nvPicPr>
          <p:cNvPr id="6" name="Grafik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261" y="2060848"/>
            <a:ext cx="3004147" cy="42677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83568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28625" y="1052737"/>
            <a:ext cx="8229600" cy="720079"/>
          </a:xfrm>
        </p:spPr>
        <p:txBody>
          <a:bodyPr/>
          <a:lstStyle/>
          <a:p>
            <a:r>
              <a:rPr lang="de-DE" dirty="0" err="1" smtClean="0"/>
              <a:t>print</a:t>
            </a:r>
            <a:endParaRPr lang="de-DE" dirty="0"/>
          </a:p>
        </p:txBody>
      </p:sp>
      <p:pic>
        <p:nvPicPr>
          <p:cNvPr id="4" name="Inhaltsplatzhalt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5345" y="1916832"/>
            <a:ext cx="6596160" cy="4737506"/>
          </a:xfrm>
        </p:spPr>
      </p:pic>
    </p:spTree>
    <p:extLst>
      <p:ext uri="{BB962C8B-B14F-4D97-AF65-F5344CB8AC3E}">
        <p14:creationId xmlns:p14="http://schemas.microsoft.com/office/powerpoint/2010/main" val="5971144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DE" altLang="de-DE" sz="4000" dirty="0" smtClean="0"/>
              <a:t>Öffentlichkeitsarbeit</a:t>
            </a:r>
            <a:endParaRPr lang="de-DE" altLang="de-DE" sz="4000" dirty="0" smtClean="0"/>
          </a:p>
        </p:txBody>
      </p:sp>
      <p:sp>
        <p:nvSpPr>
          <p:cNvPr id="2" name="Inhaltsplatzhalter 1"/>
          <p:cNvSpPr>
            <a:spLocks noGrp="1"/>
          </p:cNvSpPr>
          <p:nvPr>
            <p:ph idx="1"/>
          </p:nvPr>
        </p:nvSpPr>
        <p:spPr>
          <a:xfrm>
            <a:off x="683568" y="3140968"/>
            <a:ext cx="8229600" cy="3340100"/>
          </a:xfrm>
        </p:spPr>
        <p:txBody>
          <a:bodyPr/>
          <a:lstStyle/>
          <a:p>
            <a:r>
              <a:rPr lang="de-DE" dirty="0" smtClean="0"/>
              <a:t>digital</a:t>
            </a:r>
          </a:p>
          <a:p>
            <a:r>
              <a:rPr lang="de-DE" dirty="0" err="1" smtClean="0"/>
              <a:t>print</a:t>
            </a:r>
            <a:endParaRPr lang="de-DE" dirty="0" smtClean="0"/>
          </a:p>
          <a:p>
            <a:r>
              <a:rPr lang="de-DE" dirty="0" smtClean="0"/>
              <a:t>materiell</a:t>
            </a:r>
          </a:p>
          <a:p>
            <a:r>
              <a:rPr lang="de-DE" dirty="0" smtClean="0"/>
              <a:t>persönlich</a:t>
            </a:r>
            <a:endParaRPr lang="de-DE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digital</a:t>
            </a:r>
            <a:endParaRPr lang="de-DE" dirty="0"/>
          </a:p>
        </p:txBody>
      </p:sp>
      <p:sp>
        <p:nvSpPr>
          <p:cNvPr id="5" name="Inhaltsplatzhalt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smtClean="0"/>
              <a:t>Website</a:t>
            </a:r>
          </a:p>
          <a:p>
            <a:r>
              <a:rPr lang="de-DE" dirty="0" smtClean="0"/>
              <a:t>Facebook</a:t>
            </a:r>
          </a:p>
          <a:p>
            <a:r>
              <a:rPr lang="de-DE" dirty="0" smtClean="0"/>
              <a:t>Instagram</a:t>
            </a:r>
          </a:p>
          <a:p>
            <a:r>
              <a:rPr lang="de-DE" dirty="0" smtClean="0"/>
              <a:t>Newsletter</a:t>
            </a:r>
          </a:p>
          <a:p>
            <a:r>
              <a:rPr lang="de-DE" dirty="0" smtClean="0"/>
              <a:t>Blogs</a:t>
            </a:r>
            <a:endParaRPr lang="de-DE" dirty="0" smtClean="0"/>
          </a:p>
          <a:p>
            <a:pPr marL="0" indent="0">
              <a:buNone/>
            </a:pP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2959934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/>
              <a:t>print</a:t>
            </a:r>
            <a:endParaRPr lang="de-DE" dirty="0"/>
          </a:p>
        </p:txBody>
      </p:sp>
      <p:sp>
        <p:nvSpPr>
          <p:cNvPr id="5" name="Inhaltsplatzhalter 4"/>
          <p:cNvSpPr>
            <a:spLocks noGrp="1"/>
          </p:cNvSpPr>
          <p:nvPr>
            <p:ph idx="1"/>
          </p:nvPr>
        </p:nvSpPr>
        <p:spPr>
          <a:xfrm>
            <a:off x="457200" y="2786062"/>
            <a:ext cx="8229600" cy="3523257"/>
          </a:xfrm>
        </p:spPr>
        <p:txBody>
          <a:bodyPr/>
          <a:lstStyle/>
          <a:p>
            <a:r>
              <a:rPr lang="de-DE" dirty="0" err="1" smtClean="0"/>
              <a:t>ansätze</a:t>
            </a:r>
            <a:endParaRPr lang="de-DE" dirty="0" smtClean="0"/>
          </a:p>
          <a:p>
            <a:r>
              <a:rPr lang="de-DE" dirty="0" smtClean="0"/>
              <a:t>Jahrbuch</a:t>
            </a:r>
          </a:p>
          <a:p>
            <a:r>
              <a:rPr lang="de-DE" dirty="0" smtClean="0"/>
              <a:t>Einzelpublikationen</a:t>
            </a:r>
          </a:p>
          <a:p>
            <a:r>
              <a:rPr lang="de-DE" dirty="0" smtClean="0"/>
              <a:t>externe Publikationen</a:t>
            </a:r>
          </a:p>
          <a:p>
            <a:r>
              <a:rPr lang="de-DE" dirty="0" smtClean="0"/>
              <a:t>Flyer, Poster, Postkarten, Aufkleber usw.</a:t>
            </a:r>
          </a:p>
          <a:p>
            <a:r>
              <a:rPr lang="de-DE" dirty="0" smtClean="0"/>
              <a:t>Werbeanzeigen</a:t>
            </a:r>
            <a:endParaRPr lang="de-DE" dirty="0" smtClean="0"/>
          </a:p>
          <a:p>
            <a:pPr marL="0" indent="0">
              <a:buNone/>
            </a:pP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53740033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materiell und persönlich</a:t>
            </a:r>
            <a:endParaRPr lang="de-DE" dirty="0"/>
          </a:p>
        </p:txBody>
      </p:sp>
      <p:sp>
        <p:nvSpPr>
          <p:cNvPr id="5" name="Inhaltsplatzhalt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smtClean="0"/>
              <a:t>Werbematerial (siehe </a:t>
            </a:r>
            <a:r>
              <a:rPr lang="de-DE" dirty="0" err="1" smtClean="0"/>
              <a:t>ansätze</a:t>
            </a:r>
            <a:r>
              <a:rPr lang="de-DE" dirty="0" smtClean="0"/>
              <a:t> 2. US)</a:t>
            </a:r>
          </a:p>
          <a:p>
            <a:pPr lvl="1"/>
            <a:r>
              <a:rPr lang="de-DE" dirty="0" smtClean="0"/>
              <a:t>Bleistifte, Hahnnudeln, Sattelschoner usw.</a:t>
            </a:r>
            <a:endParaRPr lang="de-DE" dirty="0" smtClean="0"/>
          </a:p>
          <a:p>
            <a:r>
              <a:rPr lang="de-DE" dirty="0" smtClean="0"/>
              <a:t>Gremien, Kirchentage, externe Vorträge usw.</a:t>
            </a:r>
          </a:p>
          <a:p>
            <a:pPr lvl="1"/>
            <a:r>
              <a:rPr lang="de-DE" dirty="0" smtClean="0"/>
              <a:t>KIF, KÖME, </a:t>
            </a:r>
            <a:r>
              <a:rPr lang="de-DE" dirty="0" err="1" smtClean="0"/>
              <a:t>Villigst</a:t>
            </a:r>
            <a:r>
              <a:rPr lang="de-DE" dirty="0" smtClean="0"/>
              <a:t>, Studentenwerk, EAK</a:t>
            </a:r>
          </a:p>
          <a:p>
            <a:pPr lvl="1"/>
            <a:r>
              <a:rPr lang="de-DE" dirty="0" smtClean="0"/>
              <a:t>Kooperation mit anderen Organisationen</a:t>
            </a:r>
            <a:endParaRPr lang="de-DE" dirty="0" smtClean="0"/>
          </a:p>
          <a:p>
            <a:pPr marL="0" indent="0">
              <a:buNone/>
            </a:pP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78638034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Website</a:t>
            </a:r>
            <a:endParaRPr lang="de-DE" dirty="0"/>
          </a:p>
        </p:txBody>
      </p:sp>
      <p:pic>
        <p:nvPicPr>
          <p:cNvPr id="5" name="Inhaltsplatzhalter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2609" y="2924944"/>
            <a:ext cx="7221631" cy="3340100"/>
          </a:xfrm>
        </p:spPr>
      </p:pic>
    </p:spTree>
    <p:extLst>
      <p:ext uri="{BB962C8B-B14F-4D97-AF65-F5344CB8AC3E}">
        <p14:creationId xmlns:p14="http://schemas.microsoft.com/office/powerpoint/2010/main" val="157235394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digital</a:t>
            </a:r>
            <a:endParaRPr lang="de-DE" dirty="0"/>
          </a:p>
        </p:txBody>
      </p:sp>
      <p:sp>
        <p:nvSpPr>
          <p:cNvPr id="5" name="Inhaltsplatzhalter 4"/>
          <p:cNvSpPr>
            <a:spLocks noGrp="1"/>
          </p:cNvSpPr>
          <p:nvPr>
            <p:ph idx="1"/>
          </p:nvPr>
        </p:nvSpPr>
        <p:spPr>
          <a:xfrm>
            <a:off x="457200" y="2786062"/>
            <a:ext cx="8229600" cy="3523257"/>
          </a:xfrm>
        </p:spPr>
        <p:txBody>
          <a:bodyPr/>
          <a:lstStyle/>
          <a:p>
            <a:r>
              <a:rPr lang="de-DE" dirty="0" smtClean="0"/>
              <a:t>Website</a:t>
            </a:r>
          </a:p>
          <a:p>
            <a:r>
              <a:rPr lang="de-DE" dirty="0" smtClean="0"/>
              <a:t>Facebook</a:t>
            </a:r>
          </a:p>
          <a:p>
            <a:r>
              <a:rPr lang="de-DE" dirty="0" smtClean="0"/>
              <a:t>Instagram</a:t>
            </a:r>
          </a:p>
          <a:p>
            <a:r>
              <a:rPr lang="de-DE" dirty="0" smtClean="0"/>
              <a:t>Newsletter</a:t>
            </a:r>
          </a:p>
          <a:p>
            <a:r>
              <a:rPr lang="de-DE" dirty="0" smtClean="0"/>
              <a:t>Blogs </a:t>
            </a:r>
          </a:p>
          <a:p>
            <a:pPr lvl="1"/>
            <a:r>
              <a:rPr lang="de-DE" dirty="0" smtClean="0">
                <a:hlinkClick r:id="rId2"/>
              </a:rPr>
              <a:t>https</a:t>
            </a:r>
            <a:r>
              <a:rPr lang="de-DE" dirty="0">
                <a:hlinkClick r:id="rId2"/>
              </a:rPr>
              <a:t>://indiagerexchange.home.blog</a:t>
            </a:r>
            <a:r>
              <a:rPr lang="de-DE" dirty="0" smtClean="0">
                <a:hlinkClick r:id="rId2"/>
              </a:rPr>
              <a:t>/</a:t>
            </a:r>
            <a:endParaRPr lang="de-DE" dirty="0" smtClean="0"/>
          </a:p>
          <a:p>
            <a:pPr marL="457200" lvl="1" indent="0">
              <a:buNone/>
            </a:pPr>
            <a:endParaRPr lang="de-DE" dirty="0" smtClean="0"/>
          </a:p>
          <a:p>
            <a:pPr marL="0" indent="0">
              <a:buNone/>
            </a:pP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9547698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28625" y="1268761"/>
            <a:ext cx="8229600" cy="1008112"/>
          </a:xfrm>
        </p:spPr>
        <p:txBody>
          <a:bodyPr/>
          <a:lstStyle/>
          <a:p>
            <a:r>
              <a:rPr lang="de-DE" dirty="0" err="1" smtClean="0"/>
              <a:t>print</a:t>
            </a:r>
            <a:endParaRPr lang="de-DE" dirty="0"/>
          </a:p>
        </p:txBody>
      </p:sp>
      <p:sp>
        <p:nvSpPr>
          <p:cNvPr id="5" name="Inhaltsplatzhalter 4"/>
          <p:cNvSpPr>
            <a:spLocks noGrp="1"/>
          </p:cNvSpPr>
          <p:nvPr>
            <p:ph idx="1"/>
          </p:nvPr>
        </p:nvSpPr>
        <p:spPr>
          <a:xfrm>
            <a:off x="457200" y="2420888"/>
            <a:ext cx="8229600" cy="3705275"/>
          </a:xfrm>
        </p:spPr>
        <p:txBody>
          <a:bodyPr/>
          <a:lstStyle/>
          <a:p>
            <a:r>
              <a:rPr lang="de-DE" dirty="0" err="1"/>
              <a:t>ansätze</a:t>
            </a:r>
            <a:endParaRPr lang="de-DE" dirty="0"/>
          </a:p>
          <a:p>
            <a:pPr lvl="1"/>
            <a:r>
              <a:rPr lang="de-DE" dirty="0"/>
              <a:t>Funktion: Mitgliederzeitschrift (Verbandskommunikation), Fenster nach außen zu Mittelgebern (EKD, BMFSFJ) und befreundeten Organisationen</a:t>
            </a:r>
          </a:p>
          <a:p>
            <a:pPr lvl="1"/>
            <a:r>
              <a:rPr lang="de-DE" dirty="0"/>
              <a:t>Evaluation 2015</a:t>
            </a:r>
          </a:p>
          <a:p>
            <a:pPr lvl="1"/>
            <a:r>
              <a:rPr lang="de-DE" dirty="0" smtClean="0"/>
              <a:t>anschließend </a:t>
            </a:r>
            <a:r>
              <a:rPr lang="de-DE" dirty="0"/>
              <a:t>AG </a:t>
            </a:r>
            <a:r>
              <a:rPr lang="de-DE" dirty="0" err="1"/>
              <a:t>ansätze</a:t>
            </a:r>
            <a:endParaRPr lang="de-DE" dirty="0"/>
          </a:p>
          <a:p>
            <a:pPr lvl="2"/>
            <a:r>
              <a:rPr lang="de-DE" dirty="0"/>
              <a:t>Optimierung von Inhalt und Gestaltung</a:t>
            </a:r>
          </a:p>
          <a:p>
            <a:pPr lvl="2"/>
            <a:r>
              <a:rPr lang="de-DE" dirty="0"/>
              <a:t>Erhöhung der Auflage (Kopplung an Mitgliedsbeitrag)</a:t>
            </a:r>
          </a:p>
          <a:p>
            <a:pPr marL="0" indent="0">
              <a:buNone/>
            </a:pP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3179433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925144"/>
          </a:xfrm>
        </p:spPr>
        <p:txBody>
          <a:bodyPr/>
          <a:lstStyle/>
          <a:p>
            <a:pPr marL="0" indent="0" algn="r">
              <a:buNone/>
            </a:pPr>
            <a:r>
              <a:rPr lang="de-DE" sz="3600" dirty="0" err="1" smtClean="0">
                <a:solidFill>
                  <a:srgbClr val="FF0000"/>
                </a:solidFill>
              </a:rPr>
              <a:t>print</a:t>
            </a:r>
            <a:endParaRPr lang="de-DE" sz="3600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de-DE" sz="3200" dirty="0" smtClean="0">
                <a:solidFill>
                  <a:srgbClr val="FF0000"/>
                </a:solidFill>
              </a:rPr>
              <a:t>Jahrbuch</a:t>
            </a:r>
          </a:p>
          <a:p>
            <a:pPr>
              <a:buFontTx/>
              <a:buChar char="-"/>
            </a:pPr>
            <a:r>
              <a:rPr lang="de-DE" sz="2400" dirty="0" smtClean="0"/>
              <a:t>erscheint einmal jährlich (außer 2019)</a:t>
            </a:r>
          </a:p>
          <a:p>
            <a:pPr>
              <a:buFontTx/>
              <a:buChar char="-"/>
            </a:pPr>
            <a:r>
              <a:rPr lang="de-DE" sz="2400" dirty="0" smtClean="0"/>
              <a:t>enthält Berichte der ESG-Gremien und der GS-Mitarbeiter*innen</a:t>
            </a:r>
          </a:p>
          <a:p>
            <a:pPr>
              <a:buFontTx/>
              <a:buChar char="-"/>
            </a:pPr>
            <a:r>
              <a:rPr lang="de-DE" sz="2400" dirty="0" smtClean="0"/>
              <a:t>Adressverzeichnis aller </a:t>
            </a:r>
            <a:r>
              <a:rPr lang="de-DE" sz="2400" dirty="0" err="1" smtClean="0"/>
              <a:t>ESGn</a:t>
            </a:r>
            <a:r>
              <a:rPr lang="de-DE" sz="2400" dirty="0" smtClean="0"/>
              <a:t>, </a:t>
            </a:r>
            <a:r>
              <a:rPr lang="de-DE" sz="2400" dirty="0" err="1" smtClean="0"/>
              <a:t>STUBEn</a:t>
            </a:r>
            <a:r>
              <a:rPr lang="de-DE" sz="2400" dirty="0" smtClean="0"/>
              <a:t> und Wohnheime (deshalb </a:t>
            </a:r>
            <a:r>
              <a:rPr lang="de-DE" sz="2400" dirty="0" err="1" smtClean="0"/>
              <a:t>print</a:t>
            </a:r>
            <a:r>
              <a:rPr lang="de-DE" sz="2400" dirty="0" smtClean="0"/>
              <a:t> unumgänglich)</a:t>
            </a:r>
            <a:endParaRPr lang="de-DE" sz="2400" dirty="0"/>
          </a:p>
        </p:txBody>
      </p:sp>
      <p:pic>
        <p:nvPicPr>
          <p:cNvPr id="5" name="Inhaltsplatzhalter 4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6096" y="2148423"/>
            <a:ext cx="2856498" cy="3977740"/>
          </a:xfrm>
        </p:spPr>
      </p:pic>
    </p:spTree>
    <p:extLst>
      <p:ext uri="{BB962C8B-B14F-4D97-AF65-F5344CB8AC3E}">
        <p14:creationId xmlns:p14="http://schemas.microsoft.com/office/powerpoint/2010/main" val="187549270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151</Words>
  <Application>Microsoft Office PowerPoint</Application>
  <PresentationFormat>Bildschirmpräsentation (4:3)</PresentationFormat>
  <Paragraphs>48</Paragraphs>
  <Slides>11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2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11</vt:i4>
      </vt:variant>
    </vt:vector>
  </HeadingPairs>
  <TitlesOfParts>
    <vt:vector size="14" baseType="lpstr">
      <vt:lpstr>Arial</vt:lpstr>
      <vt:lpstr>Calibri</vt:lpstr>
      <vt:lpstr>Larissa-Design</vt:lpstr>
      <vt:lpstr>Öffentlichkeitsarbeit der Bundes-ESG</vt:lpstr>
      <vt:lpstr>Öffentlichkeitsarbeit</vt:lpstr>
      <vt:lpstr>digital</vt:lpstr>
      <vt:lpstr>print</vt:lpstr>
      <vt:lpstr>materiell und persönlich</vt:lpstr>
      <vt:lpstr>Website</vt:lpstr>
      <vt:lpstr>digital</vt:lpstr>
      <vt:lpstr>print</vt:lpstr>
      <vt:lpstr>PowerPoint-Präsentation</vt:lpstr>
      <vt:lpstr>print</vt:lpstr>
      <vt:lpstr>print</vt:lpstr>
    </vt:vector>
  </TitlesOfParts>
  <Company>AEJ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Folie 1</dc:title>
  <dc:creator>Weber</dc:creator>
  <cp:lastModifiedBy>ESG, Plisch, Uwe-Karsten</cp:lastModifiedBy>
  <cp:revision>15</cp:revision>
  <dcterms:created xsi:type="dcterms:W3CDTF">2009-09-16T10:02:21Z</dcterms:created>
  <dcterms:modified xsi:type="dcterms:W3CDTF">2020-10-21T10:41:52Z</dcterms:modified>
</cp:coreProperties>
</file>